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70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331720"/>
            <a:ext cx="9144000" cy="54864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54864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CLAUSOLE VERDI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457200" y="14173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kern="0" spc="200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 EFFICIENZA CONTRATTUALE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25146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E8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Fondazione Forense Bolognese  ·  12 maggio 2026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30632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Avv. Giuditta Carullo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3566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Convegno · Disciplina giuridica degli appalti pubblici e nuovi valori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457200" y="482803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E8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Public Procurement  ·  CAM  ·  d.lgs. 36/2023  ·  Principio del Risultato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orientamenti giurisprudenziali: due linee a confronto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749808"/>
            <a:ext cx="3840480" cy="384048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11480" y="749808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LINEA RIGOROSA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234440"/>
            <a:ext cx="914400" cy="5486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11480" y="1234440"/>
            <a:ext cx="914400" cy="548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n. 8873/2022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417320" y="1280160"/>
            <a:ext cx="2788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 = obblighi cogenti, non norme programmatiche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11480" y="2039112"/>
            <a:ext cx="914400" cy="5486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411480" y="2039112"/>
            <a:ext cx="914400" cy="548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n. 4701/2024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17320" y="2084832"/>
            <a:ext cx="2788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Rinvio generico al decreto CAM: insufficiente. Occorre sostanziale inserimento nella lex specialis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11480" y="2843784"/>
            <a:ext cx="914400" cy="5486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411480" y="2843784"/>
            <a:ext cx="914400" cy="548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n. 7898/2025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417320" y="2889504"/>
            <a:ext cx="2788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Omissione CAM = vizio insanabile. Annullamento gara e aggiudicazione. I principi di fiducia e risultato non sanano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11480" y="3648456"/>
            <a:ext cx="914400" cy="5486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411480" y="3648456"/>
            <a:ext cx="914400" cy="548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n. 8484/2025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417320" y="3694176"/>
            <a:ext cx="2788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 obbligatori per tutti i criteri pertinenti; clausole «per quanto applicabili» non hanno valenza limitativa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892040" y="749808"/>
            <a:ext cx="3840480" cy="384048"/>
          </a:xfrm>
          <a:prstGeom prst="rect">
            <a:avLst/>
          </a:prstGeom>
          <a:solidFill>
            <a:srgbClr val="4A6741"/>
          </a:solidFill>
          <a:ln w="12700">
            <a:solidFill>
              <a:srgbClr val="4A674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9" name="Text 17"/>
          <p:cNvSpPr/>
          <p:nvPr/>
        </p:nvSpPr>
        <p:spPr>
          <a:xfrm>
            <a:off x="4892040" y="749808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LINEA SOSTANZIALISTICA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92040" y="1234440"/>
            <a:ext cx="914400" cy="548640"/>
          </a:xfrm>
          <a:prstGeom prst="rect">
            <a:avLst/>
          </a:prstGeom>
          <a:solidFill>
            <a:srgbClr val="4A6741"/>
          </a:solidFill>
          <a:ln w="12700">
            <a:solidFill>
              <a:srgbClr val="4A674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4892040" y="1234440"/>
            <a:ext cx="914400" cy="548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n. 1403/2026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897880" y="1280160"/>
            <a:ext cx="27889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L'omesso richiamo analitico ai CAM non determina automaticamente l'illegittimità se la documentazione di gara, letta nel suo complesso, garantisce la conformità sostanziale agli obiettivi ambientali.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 caso per caso.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11480" y="466344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Sez. III CdS (orientamento prevalente) · per il contrario: CdS, Sez. V, n. 1403/2026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05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Criteri Ambientali Minimi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Contenuto, applicabilità e distinzione tra requisiti obbligatori e criteri premianti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CAM: fasi di applicazione e valutazione di pertinenza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804672"/>
            <a:ext cx="1508760" cy="100584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11480" y="804672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A84B"/>
                </a:solidFill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11480" y="1124712"/>
            <a:ext cx="15087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Definizione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dell'oggetto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093976" y="804672"/>
            <a:ext cx="150876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2093976" y="804672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A84B"/>
                </a:solidFill>
              </a:rPr>
              <a:t>02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2093976" y="1124712"/>
            <a:ext cx="15087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Selezione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dei candidati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776472" y="804672"/>
            <a:ext cx="1508760" cy="100584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3776472" y="804672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A84B"/>
                </a:solidFill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776472" y="1124712"/>
            <a:ext cx="15087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Specifiche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tecniche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58968" y="804672"/>
            <a:ext cx="150876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5458968" y="804672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A84B"/>
                </a:solidFill>
              </a:rPr>
              <a:t>04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458968" y="1124712"/>
            <a:ext cx="15087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premianti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141464" y="804672"/>
            <a:ext cx="1508760" cy="100584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141464" y="804672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8A84B"/>
                </a:solidFill>
              </a:rPr>
              <a:t>05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141464" y="1124712"/>
            <a:ext cx="1508760" cy="658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Clausole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contrattuali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1828800" y="109728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A84B"/>
                </a:solidFill>
              </a:rPr>
              <a:t>▶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511296" y="109728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A84B"/>
                </a:solidFill>
              </a:rPr>
              <a:t>▶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193792" y="109728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A84B"/>
                </a:solidFill>
              </a:rPr>
              <a:t>▶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876288" y="1097280"/>
            <a:ext cx="228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8A84B"/>
                </a:solidFill>
              </a:rPr>
              <a:t>▶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11480" y="2011680"/>
            <a:ext cx="8321040" cy="347472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411480" y="201168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3C34"/>
                </a:solidFill>
              </a:rPr>
              <a:t>VALUTAZIONE DI PERTINENZA: approccio sostanziale, non formale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02920" y="2487168"/>
            <a:ext cx="8138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nomenclatura CPV non è sufficiente a determinare l'applicabilità dei CAM: rilevano la natura e le finalità concrete delle prestazioni.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CAM per servizi di igiene urbana ordinaria non si applicano automaticamente a un servizio straordinario di ripristino stradale post-incidente (principio di proporzionalità).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11480" y="466344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CdS, Sez. V, n. 756/2026 (proporzionalità e pertinenza) · CdS, Sez. V, n. 8484/2025 (obbligatorietà)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06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Dimensione Europea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Direttiva 2014/24/UE · CGUE · Nuovi Regolamenti UE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framework europeo: principi e nuovi sviluppi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777240"/>
            <a:ext cx="3931920" cy="1417320"/>
          </a:xfrm>
          <a:prstGeom prst="rect">
            <a:avLst/>
          </a:prstGeom>
          <a:solidFill>
            <a:srgbClr val="E8F0E8"/>
          </a:solidFill>
          <a:ln w="1905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411480" y="777240"/>
            <a:ext cx="3931920" cy="54864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521208" y="868680"/>
            <a:ext cx="37124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CGUE, C-284/2012 · Ecoetichettature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21208" y="1216152"/>
            <a:ext cx="37124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caratteristiche ambientali dettagliate possono fondare i criteri di aggiudicazione, ma devono essere indicate esplicitamente dalla stazione appaltante. Vietato imporre l'ecoetichettatura come tale.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800600" y="777240"/>
            <a:ext cx="3931920" cy="1417320"/>
          </a:xfrm>
          <a:prstGeom prst="rect">
            <a:avLst/>
          </a:prstGeom>
          <a:solidFill>
            <a:srgbClr val="E8F0E8"/>
          </a:solidFill>
          <a:ln w="1905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4800600" y="777240"/>
            <a:ext cx="3931920" cy="5486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4910328" y="868680"/>
            <a:ext cx="37124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CGUE, Sez. IV, C-888/2022 · Trasparenza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910328" y="1216152"/>
            <a:ext cx="37124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criteri qualitativi (concezione progetto, modalità esecuzione) non conferiscono libertà illimitata: necessarie specifiche sufficientemente dettagliate per valutazione comparativa oggettiva.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11480" y="2377440"/>
            <a:ext cx="8321040" cy="347472"/>
          </a:xfrm>
          <a:prstGeom prst="rect">
            <a:avLst/>
          </a:prstGeom>
          <a:solidFill>
            <a:srgbClr val="E8F0E8"/>
          </a:solidFill>
          <a:ln w="1905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411480" y="237744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3C34"/>
                </a:solidFill>
              </a:rPr>
              <a:t>Nuovi Regolamenti UE con prescrizioni obbligatorie per gli appalti pubblici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11480" y="2834640"/>
            <a:ext cx="18288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411480" y="2834640"/>
            <a:ext cx="18288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8A84B"/>
                </a:solidFill>
              </a:rPr>
              <a:t>Reg. UE 2024/3110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331720" y="2880360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Prodotti da costruzione: requisiti minimi obbligatori di sostenibilità ambientale per appalti ex dir. 2014/24/UE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11480" y="3429000"/>
            <a:ext cx="18288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411480" y="3429000"/>
            <a:ext cx="18288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8A84B"/>
                </a:solidFill>
              </a:rPr>
              <a:t>Reg. UE 2024/1735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2331720" y="3474720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Tecnologie zero emissioni nette: prescrizioni obbligatorie per appalti che adottano tali tecnologie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11480" y="4023360"/>
            <a:ext cx="18288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411480" y="4023360"/>
            <a:ext cx="18288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8A84B"/>
                </a:solidFill>
              </a:rPr>
              <a:t>Reg. UE 2025/40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2331720" y="4069080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Imballaggi: dal 2030 prescrizioni minime obbligatorie per appalti in cui gli imballaggi superino il 30% del valore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07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Onere di Impugnazione del Bando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L'approccio casistico di CdS, Sez. V, n. 6651/2025 e n. 1877/2026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impugnare immediatamente il bando: approccio casistico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804672"/>
            <a:ext cx="640080" cy="10058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11480" y="804672"/>
            <a:ext cx="640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A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143000" y="804672"/>
            <a:ext cx="7589520" cy="1005840"/>
          </a:xfrm>
          <a:prstGeom prst="rect">
            <a:avLst/>
          </a:prstGeom>
          <a:solidFill>
            <a:srgbClr val="E8F0E8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1261872" y="841248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TOTALE OMISSIONE dei CAM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261872" y="1207008"/>
            <a:ext cx="7406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Impugnazione immediata obbligatoria. Grave carenza di dati essenziali per la formulazione dell'offerta.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11480" y="2130552"/>
            <a:ext cx="640080" cy="100584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411480" y="2130552"/>
            <a:ext cx="640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B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1143000" y="2130552"/>
            <a:ext cx="7589520" cy="1005840"/>
          </a:xfrm>
          <a:prstGeom prst="rect">
            <a:avLst/>
          </a:prstGeom>
          <a:solidFill>
            <a:srgbClr val="E8F0E8"/>
          </a:solidFill>
          <a:ln w="1905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1261872" y="2167128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MERO RINVIO al decreto CAM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261872" y="2532888"/>
            <a:ext cx="7406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Valutazione caso per caso: può integrare grave carenza a seconda della tipologia di servizio, lavoro o fornitura.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11480" y="3456432"/>
            <a:ext cx="64008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411480" y="3456432"/>
            <a:ext cx="640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C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1143000" y="3456432"/>
            <a:ext cx="7589520" cy="1005840"/>
          </a:xfrm>
          <a:prstGeom prst="rect">
            <a:avLst/>
          </a:prstGeom>
          <a:solidFill>
            <a:srgbClr val="E8F0E8"/>
          </a:solidFill>
          <a:ln w="1905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1261872" y="3493008"/>
            <a:ext cx="7406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 INDICATI MA NON CONFORMI al decreto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261872" y="3858768"/>
            <a:ext cx="7406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Impugnazione immediata solo se provato che le clausole impediscono la formulazione di un'offerta consapevole (oneri incomprensibili, sproporzionati, impossibilità partecipazione).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11480" y="466344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CdS, Sez. V, n. 6651/2025 · CdS, Sez. IV, n. 1877/2026 · CdS, n. 919/2026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08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Efficienza Contrattuale e Sostenibilità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costo del ciclo di vita e il bilanciamento con il prezzo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Efficienza contrattuale: oltre il prezzo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11480" y="77724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del Ciclo di Vita · Art. 108 + All. II.8 d.lgs. 36/2023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1234440"/>
            <a:ext cx="1554480" cy="6858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411480" y="1234440"/>
            <a:ext cx="1554480" cy="6858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Costi di acquisizione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075688" y="1234440"/>
            <a:ext cx="1554480" cy="6858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2075688" y="1234440"/>
            <a:ext cx="1554480" cy="6858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Costi di utilizzo (energia, risorse)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739896" y="1234440"/>
            <a:ext cx="1554480" cy="6858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3739896" y="1234440"/>
            <a:ext cx="1554480" cy="6858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Costi di manutenzione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404104" y="1234440"/>
            <a:ext cx="1554480" cy="6858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5404104" y="1234440"/>
            <a:ext cx="1554480" cy="6858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Costi di fine vita (raccolta, riciclaggio)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7068312" y="1234440"/>
            <a:ext cx="1554480" cy="96012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7068312" y="1234440"/>
            <a:ext cx="1554480" cy="96012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Costi da esternalità ambientali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11480" y="2377440"/>
            <a:ext cx="8321040" cy="347472"/>
          </a:xfrm>
          <a:prstGeom prst="rect">
            <a:avLst/>
          </a:prstGeom>
          <a:solidFill>
            <a:srgbClr val="E8F0E8"/>
          </a:solidFill>
          <a:ln w="1905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411480" y="237744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3C34"/>
                </a:solidFill>
              </a:rPr>
              <a:t>Caso paradigmatico: appalti di ristorazione · Art. 130 d.lgs. 36/2023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283464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Qualità dei generi alimentari</a:t>
            </a:r>
            <a:endParaRPr lang="en-US" sz="1200" dirty="0"/>
          </a:p>
          <a:p>
            <a:pPr marL="685800" lvl="1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Prodotti biologici, tipici, DOP/IGP, filiera corta, agricoltura sociale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Rispetto dei CAM e disposizioni ambientali (economia sostenibile)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Qualità della formazione degli operatori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11480" y="466344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Integrazione tra criteri di qualità, sostenibilità ambientale ed efficienza contrattuale come modello di riferimento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09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Conclusioni e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Raccomandazioni Operative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Struttura dell'intervento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57200" y="822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88696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Public Procurement come politica pubblica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57200" y="1572768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457200" y="1572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51560" y="163677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Quadro normativo: dal vecchio al nuovo Codice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57200" y="2322576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457200" y="23225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51560" y="2386584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del risultato e clausole verdi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" y="3072384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457200" y="30723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051560" y="3136392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di inserimento dei CAM nella lex specialis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3822192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457200" y="3822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51560" y="388620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CAM: contenuto, applicabilità e casistica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63440" y="822960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4663440" y="822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06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257800" y="886968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Dimensione europea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663440" y="1572768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3" name="Text 21"/>
          <p:cNvSpPr/>
          <p:nvPr/>
        </p:nvSpPr>
        <p:spPr>
          <a:xfrm>
            <a:off x="4663440" y="1572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07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257800" y="1636776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Onere di impugnazione del bando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663440" y="2322576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4663440" y="23225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08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257800" y="2386584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Efficienza contrattuale e sostenibilità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663440" y="3072384"/>
            <a:ext cx="45720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9" name="Text 27"/>
          <p:cNvSpPr/>
          <p:nvPr/>
        </p:nvSpPr>
        <p:spPr>
          <a:xfrm>
            <a:off x="4663440" y="30723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09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257800" y="3136392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Conclusioni e raccomandazioni operative</a:t>
            </a:r>
            <a:endParaRPr lang="en-US" sz="11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Conclusioni: le clausole verdi oggi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777240"/>
            <a:ext cx="64008" cy="77724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612648" y="777240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cogente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12648" y="1124712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Indipendente dall'importo dell'appalto, non derogabile, applicabile a tutte le stazioni appaltanti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11480" y="1801368"/>
            <a:ext cx="64008" cy="77724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612648" y="1801368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Elemento essenziale della lex specialis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12648" y="2148840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Specifiche tecniche e clausole contrattuali precise: nessun mero rinvio generico ai decreti ministeriali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11480" y="2825496"/>
            <a:ext cx="64008" cy="77724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612648" y="2825496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Criterio di qualità per l'OEPV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12648" y="3172968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 del «miglior rapporto qualità/prezzo» da valorizzare nel bilanciamento con il prezzo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11480" y="3849624"/>
            <a:ext cx="64008" cy="77724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612648" y="3849624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 del risultato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12648" y="4197096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Coerente con i principi costituzionali di sostenibilità (artt. 9 e 41 Cost. come mod. da L. cost. n. 1/2022)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Raccomandazioni operative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749808"/>
            <a:ext cx="384048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11480" y="749808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A84B"/>
                </a:solidFill>
              </a:rPr>
              <a:t>STAZIONI APPALTANTI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02920" y="132588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Individuare con precisione i CAM pertinenti all'oggetto di gara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Declinare specifiche tecniche e clausole contrattuali nella documentazione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Valorizzare i criteri ambientali nell'attribuzione dei punteggi qualitativi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Prevedere forme di verifica del rispetto dei CAM in fase esecutiva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892040" y="749808"/>
            <a:ext cx="3840480" cy="4572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4892040" y="749808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OPERATORI ECONOMICI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983480" y="132588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Verificare la conformità dei CAM richiamati nel bando rispetto ai decreti vigenti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Valutare l'onere di immediata impugnazione in caso di genericità invalidante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Strutturare l'offerta tecnica valorizzando gli elementi di sostenibilità ambientale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Organizzare la filiera di approvvigionamento in coerenza con i criteri ambientali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103120"/>
            <a:ext cx="9144000" cy="54864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L'efficienza contrattuale oggi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può più essere intesa esclusivamente come minimizzazione dei costi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massimizzazione della tempestività.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 integrare la dimensione della sostenibilità ambientale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quale componente essenziale del rapporto qualità/prezzo.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33375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Avv. Giuditta Carullo · Direttivo SAAER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374904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E8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Fondazione Forense Bolognese · 12 maggio 2026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457200" y="482803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E8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Disciplina giuridica degli appalti pubblici e nuovi valori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01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Public Procurement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strumento di acquisto a leva strategica di politica pubblica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GPP come strumento di politica pubblica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777240"/>
            <a:ext cx="64008" cy="347472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640080" y="77724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traiettoria evolutiva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58368" y="1325880"/>
            <a:ext cx="1188720" cy="566928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658368" y="13258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8A84B"/>
                </a:solidFill>
              </a:rPr>
              <a:t>Ieri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965960" y="1389888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Elemento accessorio e facoltativo della procedura di gara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58368" y="2103120"/>
            <a:ext cx="1188720" cy="566928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658368" y="210312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8A84B"/>
                </a:solidFill>
              </a:rPr>
              <a:t>Oggi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65960" y="2167128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 essenziale e cogente: art. 57 d.lgs. 36/2023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58368" y="2880360"/>
            <a:ext cx="1188720" cy="566928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658368" y="288036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8A84B"/>
                </a:solidFill>
              </a:rPr>
              <a:t>Ratio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65960" y="2944368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Leva strategica di politica economica, ambientale e sociale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58368" y="3657600"/>
            <a:ext cx="1188720" cy="566928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658368" y="365760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8A84B"/>
                </a:solidFill>
              </a:rPr>
              <a:t>Fondamento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C8A84B"/>
                </a:solidFill>
              </a:rPr>
              <a:t>costituzionale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65960" y="3721608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Artt. 9 e 41 Cost. come riformati dalla L. cost. n. 1/2022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11480" y="466344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CdS, Sez. III, n. 8873/2022: i CAM non sono mere norme programmatiche, ma obblighi immediatamente cogenti per le stazioni appaltanti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02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Quadro Normativo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 d.lgs. 50/2016 al nuovo Codice dei Contratti Pubblici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disciplina normativa: continuità e rafforzamento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777240"/>
            <a:ext cx="3840480" cy="457200"/>
          </a:xfrm>
          <a:prstGeom prst="rect">
            <a:avLst/>
          </a:prstGeom>
          <a:solidFill>
            <a:srgbClr val="4A6741"/>
          </a:solidFill>
          <a:ln w="12700">
            <a:solidFill>
              <a:srgbClr val="4A674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D.LGS. 50/2016 · Art. 34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36576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di applicazione dei CAM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Applicabile a qualunque importo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 da inserire sostanzialmente nella lex specialis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Mero rinvio generico: insufficiente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892040" y="777240"/>
            <a:ext cx="3840480" cy="45720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4892040" y="77724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8A84B"/>
                </a:solidFill>
              </a:rPr>
              <a:t>D.LGS. 36/2023 · Art. 57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983480" y="1371600"/>
            <a:ext cx="36576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Conferma e rafforzamento dell'obbligo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Allineamento con riforma cost. artt. 9 e 41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 premianti: rilevanti anche per l'OEPV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41: sostenibilità come obiettivo della progettazione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97680" y="1554480"/>
            <a:ext cx="548640" cy="73152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4251960" y="141732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C8A84B"/>
                </a:solidFill>
              </a:rPr>
              <a:t>▶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11480" y="466344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CdS, Sez. III, n. 4701/2024: l'art. 57 d.lgs. 36/2023 è in relazione di continuità con il carattere mandatory dei CAM del previgente art. 34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03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 del Risultato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L'art. 1 d.lgs. 36/2023 e la sua integrazione con la tutela ambientale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principio del risultato e i CAM: integrazione, non contraddizione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11480" y="777240"/>
            <a:ext cx="8321040" cy="1371600"/>
          </a:xfrm>
          <a:prstGeom prst="rect">
            <a:avLst/>
          </a:prstGeom>
          <a:solidFill>
            <a:srgbClr val="E8F0E8"/>
          </a:solidFill>
          <a:ln w="254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57200" y="713232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dirty="0">
                <a:solidFill>
                  <a:srgbClr val="C8A8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777240" y="868680"/>
            <a:ext cx="7680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A3C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principio del risultato non va inteso in chiave antagonista rispetto alla legalità e alla tutela ambientale: il risultato normativamente rilevante non è il mero svolgimento del servizio, ma lo svolgimento del servizio finalizzato all'attuazione delle politiche ambientali.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11480" y="2331720"/>
            <a:ext cx="4023360" cy="1325880"/>
          </a:xfrm>
          <a:prstGeom prst="rect">
            <a:avLst/>
          </a:prstGeom>
          <a:solidFill>
            <a:srgbClr val="E8F0E8"/>
          </a:solidFill>
          <a:ln w="1905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Shape 6"/>
          <p:cNvSpPr/>
          <p:nvPr/>
        </p:nvSpPr>
        <p:spPr>
          <a:xfrm>
            <a:off x="411480" y="2331720"/>
            <a:ext cx="4023360" cy="54864"/>
          </a:xfrm>
          <a:prstGeom prst="rect">
            <a:avLst/>
          </a:prstGeom>
          <a:solidFill>
            <a:srgbClr val="1A3C34"/>
          </a:solidFill>
          <a:ln w="12700">
            <a:solidFill>
              <a:srgbClr val="1A3C34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521208" y="2423160"/>
            <a:ext cx="38039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RISULTATO ≠ FORMALISMO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21208" y="2770632"/>
            <a:ext cx="3803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principi di risultato e fiducia non possono sanare la violazione sostanziale dei CAM (vizio di legittimità insanabile)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09160" y="2331720"/>
            <a:ext cx="4023360" cy="1325880"/>
          </a:xfrm>
          <a:prstGeom prst="rect">
            <a:avLst/>
          </a:prstGeom>
          <a:solidFill>
            <a:srgbClr val="E8F0E8"/>
          </a:solidFill>
          <a:ln w="1905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4709160" y="2331720"/>
            <a:ext cx="4023360" cy="54864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4818888" y="2423160"/>
            <a:ext cx="38039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RISULTATO = SOSTENIBILITÀ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18888" y="2770632"/>
            <a:ext cx="3803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«miglior rapporto qualità/prezzo» di cui all'art. 108 d.lgs. 36/2023 include la dimensione ambientale come componente qualificante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11480" y="4663440"/>
            <a:ext cx="8321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67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CdS, Sez. III, n. 4701/2024 · CdS, Sez. V, n. 1403/2026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3C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0" y="-182880"/>
            <a:ext cx="347472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0" b="1" dirty="0">
                <a:solidFill>
                  <a:srgbClr val="2C5F2D">
                    <a:alpha val="30000"/>
                  </a:srgbClr>
                </a:solidFill>
              </a:rPr>
              <a:t>04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411480" y="1645920"/>
            <a:ext cx="64008" cy="2011680"/>
          </a:xfrm>
          <a:prstGeom prst="rect">
            <a:avLst/>
          </a:prstGeom>
          <a:solidFill>
            <a:srgbClr val="C8A84B"/>
          </a:solidFill>
          <a:ln w="12700">
            <a:solidFill>
              <a:srgbClr val="C8A84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217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di Inserimento dei CAM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5943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divieto di rinvio generico e la necessità di specificazione nella lex specialis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1442</Words>
  <Application>Microsoft Office PowerPoint</Application>
  <PresentationFormat>Presentazione su schermo (16:9)</PresentationFormat>
  <Paragraphs>211</Paragraphs>
  <Slides>22</Slides>
  <Notes>22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Arial</vt:lpstr>
      <vt:lpstr>Calibri</vt:lpstr>
      <vt:lpstr>Georgia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Clausole Verdi ed Efficienza Contrattuale</dc:title>
  <dc:subject>PptxGenJS Presentation</dc:subject>
  <dc:creator>Avv. Giuditta Carullo</dc:creator>
  <cp:lastModifiedBy>Giuditta Carullo</cp:lastModifiedBy>
  <cp:revision>1</cp:revision>
  <dcterms:created xsi:type="dcterms:W3CDTF">2026-05-06T10:27:55Z</dcterms:created>
  <dcterms:modified xsi:type="dcterms:W3CDTF">2026-05-06T10:32:23Z</dcterms:modified>
</cp:coreProperties>
</file>